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80" r:id="rId2"/>
    <p:sldId id="281" r:id="rId3"/>
    <p:sldId id="306" r:id="rId4"/>
    <p:sldId id="283" r:id="rId5"/>
    <p:sldId id="317" r:id="rId6"/>
    <p:sldId id="318" r:id="rId7"/>
    <p:sldId id="319" r:id="rId8"/>
    <p:sldId id="304" r:id="rId9"/>
    <p:sldId id="320" r:id="rId10"/>
    <p:sldId id="321" r:id="rId11"/>
    <p:sldId id="322" r:id="rId12"/>
    <p:sldId id="300" r:id="rId13"/>
  </p:sldIdLst>
  <p:sldSz cx="12192000" cy="6858000"/>
  <p:notesSz cx="6858000" cy="9144000"/>
  <p:embeddedFontLst>
    <p:embeddedFont>
      <p:font typeface="等线" panose="02010600030101010101" pitchFamily="2" charset="-122"/>
      <p:regular r:id="rId15"/>
      <p:bold r:id="rId16"/>
    </p:embeddedFont>
    <p:embeddedFont>
      <p:font typeface="思源黑体 CN Light" panose="02010600030101010101" charset="-122"/>
      <p:regular r:id="rId17"/>
    </p:embeddedFont>
    <p:embeddedFont>
      <p:font typeface="思源黑体 CN Medium" panose="02010600030101010101" charset="-122"/>
      <p:regular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B2050-2502-7BA8-1DC2-F9341B63C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13A2B5-8C29-2C8D-23F2-E0268AE445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8A9B3-3911-1819-F08E-BCACBCD3473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6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AD09-22E8-9375-926F-28E925DEE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D16BB-4352-2BCA-FC8D-B6D31DA55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C210BA-11FE-AAF6-333E-830500620FC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81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88693-4516-90BF-652D-EC88C2FC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3D17A1-5BCD-F5FB-9BF6-BA45B50E3D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548CEF-8B31-C7AB-9F02-CD3424595A1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57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02014-8ACE-7B37-6F2C-A3392F5E0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D7105F-A155-8E43-83C6-49FC71892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13FE79-2729-F532-B12A-80F0F5BA1C7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94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B194-BC1D-67E6-30FE-84FCFCEE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2FA4B-0F35-73B5-A56C-375A26121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5662C4-803F-59FB-5A28-5842FB85804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0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86D78-02EB-605E-2FEF-07612F68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044142-ACA5-85CD-1899-02A25FD00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2C344F-A7D9-BB83-185E-43186BE0FB0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2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6A37E-D1CE-C923-4CF5-7C54F502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A141A0-406F-F016-577F-69959E7E84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CE53EA-8428-E7B3-1937-3B4217B4E69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96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D9DA5-AEC2-9CBE-7453-6881D853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D9EF31-8CDD-A7A7-83F5-33A76C520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9C9B7E-25E9-57F3-75A7-FA2F77C0967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25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>
            <p:ph type="title"/>
          </p:nvPr>
        </p:nvSpPr>
        <p:spPr>
          <a:xfrm>
            <a:off x="838200" y="1609450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8" name="矩形 11"/>
          <p:cNvSpPr/>
          <p:nvPr userDrawn="1"/>
        </p:nvSpPr>
        <p:spPr>
          <a:xfrm rot="5400000">
            <a:off x="-301489" y="301488"/>
            <a:ext cx="808383" cy="205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2025/11/12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ED00F14E-286B-4D3B-8FE9-DD12097888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1" name="矩形 6"/>
          <p:cNvSpPr/>
          <p:nvPr userDrawn="1"/>
        </p:nvSpPr>
        <p:spPr>
          <a:xfrm>
            <a:off x="205410" y="-1"/>
            <a:ext cx="11986592" cy="8118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2097152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409" y="10628"/>
            <a:ext cx="2752725" cy="790575"/>
          </a:xfrm>
          <a:prstGeom prst="rect">
            <a:avLst/>
          </a:prstGeom>
        </p:spPr>
      </p:pic>
      <p:sp>
        <p:nvSpPr>
          <p:cNvPr id="1048582" name="矩形 9"/>
          <p:cNvSpPr/>
          <p:nvPr userDrawn="1"/>
        </p:nvSpPr>
        <p:spPr>
          <a:xfrm rot="5400000">
            <a:off x="-303215" y="303212"/>
            <a:ext cx="811835" cy="2054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矩形 9"/>
          <p:cNvSpPr/>
          <p:nvPr/>
        </p:nvSpPr>
        <p:spPr>
          <a:xfrm>
            <a:off x="0" y="848139"/>
            <a:ext cx="12192000" cy="368410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1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2" name="矩形 19"/>
          <p:cNvSpPr/>
          <p:nvPr/>
        </p:nvSpPr>
        <p:spPr>
          <a:xfrm>
            <a:off x="210290" y="923551"/>
            <a:ext cx="11678653" cy="636871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3" name="圆: 空心 20"/>
          <p:cNvSpPr/>
          <p:nvPr/>
        </p:nvSpPr>
        <p:spPr>
          <a:xfrm>
            <a:off x="10796873" y="295980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4" name="矩形 21"/>
          <p:cNvSpPr/>
          <p:nvPr/>
        </p:nvSpPr>
        <p:spPr>
          <a:xfrm>
            <a:off x="0" y="848139"/>
            <a:ext cx="12192000" cy="6146846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5" name="文本框 3"/>
          <p:cNvSpPr txBox="1"/>
          <p:nvPr/>
        </p:nvSpPr>
        <p:spPr>
          <a:xfrm>
            <a:off x="10056853" y="632040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by</a:t>
            </a:r>
            <a:r>
              <a:rPr lang="zh-CN" altLang="en-US" sz="2400" dirty="0"/>
              <a:t>：苏一涵</a:t>
            </a:r>
          </a:p>
        </p:txBody>
      </p:sp>
      <p:sp>
        <p:nvSpPr>
          <p:cNvPr id="1048596" name="文本框 1"/>
          <p:cNvSpPr txBox="1"/>
          <p:nvPr/>
        </p:nvSpPr>
        <p:spPr>
          <a:xfrm>
            <a:off x="6175375" y="3496311"/>
            <a:ext cx="5675630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1" algn="ctr"/>
            <a:r>
              <a:rPr lang="en-US" altLang="zh-CN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——</a:t>
            </a:r>
            <a:r>
              <a:rPr lang="zh-CN" altLang="en-US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报告展示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  <a:sym typeface="+mn-ea"/>
            </a:endParaRPr>
          </a:p>
        </p:txBody>
      </p:sp>
      <p:sp>
        <p:nvSpPr>
          <p:cNvPr id="1048597" name="文本框 2"/>
          <p:cNvSpPr txBox="1"/>
          <p:nvPr/>
        </p:nvSpPr>
        <p:spPr>
          <a:xfrm>
            <a:off x="2661242" y="1794351"/>
            <a:ext cx="5954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数据仓库大作业中期汇报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048598" name="文本框 5"/>
          <p:cNvSpPr txBox="1"/>
          <p:nvPr/>
        </p:nvSpPr>
        <p:spPr>
          <a:xfrm>
            <a:off x="2824213" y="4648433"/>
            <a:ext cx="651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小组成员：苏一涵、陈昊睿、刘灵菲、陆浩楠</a:t>
            </a:r>
          </a:p>
        </p:txBody>
      </p:sp>
      <p:sp>
        <p:nvSpPr>
          <p:cNvPr id="1048599" name="文本框 7"/>
          <p:cNvSpPr txBox="1"/>
          <p:nvPr/>
        </p:nvSpPr>
        <p:spPr>
          <a:xfrm>
            <a:off x="4931361" y="540304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ym typeface="+mn-ea"/>
              </a:rPr>
              <a:t>指导老师：王鸿吉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B3275-1152-75DD-7BEC-AC49FCEFB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7685881C-8041-8AE4-038B-7B7CF6D28CB1}"/>
              </a:ext>
            </a:extLst>
          </p:cNvPr>
          <p:cNvSpPr/>
          <p:nvPr/>
        </p:nvSpPr>
        <p:spPr>
          <a:xfrm>
            <a:off x="8220776" y="377846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7B7E97E2-2C93-78D2-C280-E75B8E6F67BF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01E02839-B76D-21CD-CBF8-D9A849AACD79}"/>
              </a:ext>
            </a:extLst>
          </p:cNvPr>
          <p:cNvGrpSpPr/>
          <p:nvPr/>
        </p:nvGrpSpPr>
        <p:grpSpPr>
          <a:xfrm>
            <a:off x="375735" y="1018283"/>
            <a:ext cx="1531787" cy="689530"/>
            <a:chOff x="-5014114" y="-12519046"/>
            <a:chExt cx="3215938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AA04205B-7C67-1238-2D5E-EDFB3DF68C64}"/>
                </a:ext>
              </a:extLst>
            </p:cNvPr>
            <p:cNvSpPr/>
            <p:nvPr/>
          </p:nvSpPr>
          <p:spPr>
            <a:xfrm>
              <a:off x="-4956962" y="-12519046"/>
              <a:ext cx="3158786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000" b="1" dirty="0">
                  <a:solidFill>
                    <a:schemeClr val="bg1"/>
                  </a:solidFill>
                  <a:latin typeface="思源黑体 CN Regular"/>
                  <a:ea typeface="思源黑体 CN Light" panose="02010600030101010101" charset="-122"/>
                </a:rPr>
                <a:t>项目进度</a:t>
              </a:r>
              <a:r>
                <a:rPr lang="zh-CN" altLang="en-US" sz="2000" b="1" dirty="0">
                  <a:solidFill>
                    <a:prstClr val="white"/>
                  </a:solidFill>
                  <a:latin typeface="思源黑体 CN Regular"/>
                  <a:ea typeface="思源黑体 CN Light" panose="02010600030101010101" charset="-122"/>
                </a:rPr>
                <a:t>：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Light" panose="02010600030101010101" charset="-122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9ED4C34E-9376-36C8-A4F0-542DA3E96FBE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29F524CA-006A-F470-BDC2-35247B2C01F8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BF03E33F-6A70-E5F5-3F28-9918EEC63F03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F842C1-7D99-A73B-8A44-C78FBE9AEB64}"/>
              </a:ext>
            </a:extLst>
          </p:cNvPr>
          <p:cNvSpPr txBox="1"/>
          <p:nvPr/>
        </p:nvSpPr>
        <p:spPr>
          <a:xfrm>
            <a:off x="2845057" y="1686283"/>
            <a:ext cx="6094520" cy="39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完成对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Hadoop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集群的配置和初步组建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BC00C-2DAE-A945-DEAF-BE78C33D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14" y="2862536"/>
            <a:ext cx="7107019" cy="31624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61C997-856A-04E7-A31B-8F92836DB41A}"/>
              </a:ext>
            </a:extLst>
          </p:cNvPr>
          <p:cNvSpPr txBox="1"/>
          <p:nvPr/>
        </p:nvSpPr>
        <p:spPr>
          <a:xfrm>
            <a:off x="2482814" y="2061407"/>
            <a:ext cx="8388361" cy="81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台虚拟机作为服务端，用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本机做为客户端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三台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centOS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虚拟机的角色分配如下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293C7D-6E87-42D5-25E1-6D108301717D}"/>
              </a:ext>
            </a:extLst>
          </p:cNvPr>
          <p:cNvSpPr txBox="1"/>
          <p:nvPr/>
        </p:nvSpPr>
        <p:spPr>
          <a:xfrm>
            <a:off x="2482814" y="6068955"/>
            <a:ext cx="6094520" cy="39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具体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ETL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等之后的过程还在规划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6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D09E-39FA-F9A9-F005-E130ABB2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65C0D6AD-1754-F82D-77EA-2BDCC7EE735B}"/>
              </a:ext>
            </a:extLst>
          </p:cNvPr>
          <p:cNvSpPr/>
          <p:nvPr/>
        </p:nvSpPr>
        <p:spPr>
          <a:xfrm>
            <a:off x="8220776" y="377846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AEC875FB-7728-AE1B-8FB8-6E9769A37D49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307B0589-13DE-3F91-3756-F91A400DEB49}"/>
              </a:ext>
            </a:extLst>
          </p:cNvPr>
          <p:cNvGrpSpPr/>
          <p:nvPr/>
        </p:nvGrpSpPr>
        <p:grpSpPr>
          <a:xfrm>
            <a:off x="375735" y="1018283"/>
            <a:ext cx="1531787" cy="689530"/>
            <a:chOff x="-5014114" y="-12519046"/>
            <a:chExt cx="3215938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2DAA942A-0061-F2C7-18CF-92737F5C8E2C}"/>
                </a:ext>
              </a:extLst>
            </p:cNvPr>
            <p:cNvSpPr/>
            <p:nvPr/>
          </p:nvSpPr>
          <p:spPr>
            <a:xfrm>
              <a:off x="-4956962" y="-12519046"/>
              <a:ext cx="3158786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000" b="1" dirty="0">
                  <a:solidFill>
                    <a:schemeClr val="bg1"/>
                  </a:solidFill>
                  <a:latin typeface="思源黑体 CN Regular"/>
                  <a:ea typeface="思源黑体 CN Light" panose="02010600030101010101" charset="-122"/>
                </a:rPr>
                <a:t>项目进度</a:t>
              </a:r>
              <a:r>
                <a:rPr lang="zh-CN" altLang="en-US" sz="2000" b="1" dirty="0">
                  <a:solidFill>
                    <a:prstClr val="white"/>
                  </a:solidFill>
                  <a:latin typeface="思源黑体 CN Regular"/>
                  <a:ea typeface="思源黑体 CN Light" panose="02010600030101010101" charset="-122"/>
                </a:rPr>
                <a:t>：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Light" panose="02010600030101010101" charset="-122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DFCC8B0F-93C6-052F-0D65-BC4F420FD90E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80C6E8A0-9390-A9D5-73C1-7E8A9880303A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C4C14C81-28C4-6100-64FA-20C656186CA6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E849-63E8-E071-6771-267594AFF699}"/>
              </a:ext>
            </a:extLst>
          </p:cNvPr>
          <p:cNvSpPr txBox="1"/>
          <p:nvPr/>
        </p:nvSpPr>
        <p:spPr>
          <a:xfrm>
            <a:off x="2845057" y="1686283"/>
            <a:ext cx="6094520" cy="39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完成对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Hadoop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集群的配置和初步组建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87A04E-364F-6F75-E56E-21E52B1233EB}"/>
              </a:ext>
            </a:extLst>
          </p:cNvPr>
          <p:cNvSpPr txBox="1"/>
          <p:nvPr/>
        </p:nvSpPr>
        <p:spPr>
          <a:xfrm>
            <a:off x="2482814" y="2061407"/>
            <a:ext cx="8388361" cy="81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台虚拟机作为服务端，用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本机做为客户端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三台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centOS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虚拟机的角色分配如下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AA2F97-4ED1-E16F-7B0C-1FD8BB49B3D3}"/>
              </a:ext>
            </a:extLst>
          </p:cNvPr>
          <p:cNvSpPr txBox="1"/>
          <p:nvPr/>
        </p:nvSpPr>
        <p:spPr>
          <a:xfrm>
            <a:off x="2482814" y="6068955"/>
            <a:ext cx="6094520" cy="39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具体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ETL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等之后的过程还在规划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9780204-7F84-2C2C-C92C-C3E196C8E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56886"/>
              </p:ext>
            </p:extLst>
          </p:nvPr>
        </p:nvGraphicFramePr>
        <p:xfrm>
          <a:off x="2042626" y="1646964"/>
          <a:ext cx="8486532" cy="4794612"/>
        </p:xfrm>
        <a:graphic>
          <a:graphicData uri="http://schemas.openxmlformats.org/drawingml/2006/table">
            <a:tbl>
              <a:tblPr/>
              <a:tblGrid>
                <a:gridCol w="2828844">
                  <a:extLst>
                    <a:ext uri="{9D8B030D-6E8A-4147-A177-3AD203B41FA5}">
                      <a16:colId xmlns:a16="http://schemas.microsoft.com/office/drawing/2014/main" val="4066633722"/>
                    </a:ext>
                  </a:extLst>
                </a:gridCol>
                <a:gridCol w="2828844">
                  <a:extLst>
                    <a:ext uri="{9D8B030D-6E8A-4147-A177-3AD203B41FA5}">
                      <a16:colId xmlns:a16="http://schemas.microsoft.com/office/drawing/2014/main" val="3271265475"/>
                    </a:ext>
                  </a:extLst>
                </a:gridCol>
                <a:gridCol w="2828844">
                  <a:extLst>
                    <a:ext uri="{9D8B030D-6E8A-4147-A177-3AD203B41FA5}">
                      <a16:colId xmlns:a16="http://schemas.microsoft.com/office/drawing/2014/main" val="2303725501"/>
                    </a:ext>
                  </a:extLst>
                </a:gridCol>
              </a:tblGrid>
              <a:tr h="260134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1">
                          <a:solidFill>
                            <a:srgbClr val="000000"/>
                          </a:solidFill>
                          <a:effectLst/>
                        </a:rPr>
                        <a:t>节点名称</a:t>
                      </a: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E008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105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6008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C01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1">
                          <a:solidFill>
                            <a:srgbClr val="000000"/>
                          </a:solidFill>
                          <a:effectLst/>
                        </a:rPr>
                        <a:t>角色类型</a:t>
                      </a: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105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FD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C03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605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1">
                          <a:solidFill>
                            <a:srgbClr val="000000"/>
                          </a:solidFill>
                          <a:effectLst/>
                        </a:rPr>
                        <a:t>承担组件及职责</a:t>
                      </a: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00FD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FD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00FD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002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24380"/>
                  </a:ext>
                </a:extLst>
              </a:tr>
              <a:tr h="2412155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hadoop01</a:t>
                      </a:r>
                      <a:endParaRPr lang="en-US" sz="1100" b="0">
                        <a:effectLst/>
                      </a:endParaRP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E01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205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C01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F04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0">
                          <a:effectLst/>
                        </a:rPr>
                        <a:t>主节点</a:t>
                      </a: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205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401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605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40C8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- 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NameNode</a:t>
                      </a:r>
                      <a:r>
                        <a:rPr lang="zh-CN" altLang="en-US" sz="1100" b="0">
                          <a:effectLst/>
                        </a:rPr>
                        <a:t>：</a:t>
                      </a:r>
                      <a:r>
                        <a:rPr lang="en-US" altLang="zh-CN" sz="1100" b="0">
                          <a:effectLst/>
                        </a:rPr>
                        <a:t>HDFS </a:t>
                      </a:r>
                      <a:r>
                        <a:rPr lang="zh-CN" altLang="en-US" sz="1100" b="0">
                          <a:effectLst/>
                        </a:rPr>
                        <a:t>主节点，管理 </a:t>
                      </a:r>
                      <a:r>
                        <a:rPr lang="en-US" altLang="zh-CN" sz="1100" b="0">
                          <a:effectLst/>
                        </a:rPr>
                        <a:t>HDFS </a:t>
                      </a:r>
                      <a:r>
                        <a:rPr lang="zh-CN" altLang="en-US" sz="1100" b="0">
                          <a:effectLst/>
                        </a:rPr>
                        <a:t>元数据（文件目录、权限等）；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- 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DataNode</a:t>
                      </a:r>
                      <a:r>
                        <a:rPr lang="zh-CN" altLang="en-US" sz="1100" b="0">
                          <a:effectLst/>
                        </a:rPr>
                        <a:t>：存储实际数据（主节点可同时作为数据节点）；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- 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ResourceManager</a:t>
                      </a:r>
                      <a:r>
                        <a:rPr lang="zh-CN" altLang="en-US" sz="1100" b="0">
                          <a:effectLst/>
                        </a:rPr>
                        <a:t>：</a:t>
                      </a:r>
                      <a:r>
                        <a:rPr lang="en-US" altLang="zh-CN" sz="1100" b="0">
                          <a:effectLst/>
                        </a:rPr>
                        <a:t>YARN </a:t>
                      </a:r>
                      <a:r>
                        <a:rPr lang="zh-CN" altLang="en-US" sz="1100" b="0">
                          <a:effectLst/>
                        </a:rPr>
                        <a:t>主节点，负责集群资源（</a:t>
                      </a:r>
                      <a:r>
                        <a:rPr lang="en-US" altLang="zh-CN" sz="1100" b="0">
                          <a:effectLst/>
                        </a:rPr>
                        <a:t>CPU</a:t>
                      </a:r>
                      <a:r>
                        <a:rPr lang="zh-CN" altLang="en-US" sz="1100" b="0">
                          <a:effectLst/>
                        </a:rPr>
                        <a:t>、内存）的全局调度；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- 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NodeManager</a:t>
                      </a:r>
                      <a:r>
                        <a:rPr lang="zh-CN" altLang="en-US" sz="1100" b="0">
                          <a:effectLst/>
                        </a:rPr>
                        <a:t>：</a:t>
                      </a:r>
                      <a:r>
                        <a:rPr lang="en-US" altLang="zh-CN" sz="1100" b="0">
                          <a:effectLst/>
                        </a:rPr>
                        <a:t>YARN </a:t>
                      </a:r>
                      <a:r>
                        <a:rPr lang="zh-CN" altLang="en-US" sz="1100" b="0">
                          <a:effectLst/>
                        </a:rPr>
                        <a:t>从节点组件，管理本节点的资源（主节点也可部署）；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- </a:t>
                      </a:r>
                      <a:r>
                        <a:rPr lang="en-US" altLang="zh-CN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HistoryServer</a:t>
                      </a:r>
                      <a:r>
                        <a:rPr lang="zh-CN" altLang="en-US" sz="1100" b="0">
                          <a:effectLst/>
                        </a:rPr>
                        <a:t>：记录并展示 </a:t>
                      </a:r>
                      <a:r>
                        <a:rPr lang="en-US" altLang="zh-CN" sz="1100" b="0">
                          <a:effectLst/>
                        </a:rPr>
                        <a:t>MapReduce </a:t>
                      </a:r>
                      <a:r>
                        <a:rPr lang="zh-CN" altLang="en-US" sz="1100" b="0">
                          <a:effectLst/>
                        </a:rPr>
                        <a:t>等作业的历史运行信息。</a:t>
                      </a: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401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E01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5002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09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789868"/>
                  </a:ext>
                </a:extLst>
              </a:tr>
              <a:tr h="1087835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hadoop02</a:t>
                      </a:r>
                      <a:endParaRPr lang="en-US" sz="1100" b="0">
                        <a:effectLst/>
                      </a:endParaRP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401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C5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F04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051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0">
                          <a:effectLst/>
                        </a:rPr>
                        <a:t>从节点</a:t>
                      </a: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60C5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F04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40C8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50D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100" b="0">
                          <a:effectLst/>
                        </a:rPr>
                        <a:t>- 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DataNode</a:t>
                      </a:r>
                      <a:r>
                        <a:rPr lang="en-US" sz="1100" b="0">
                          <a:effectLst/>
                        </a:rPr>
                        <a:t>：</a:t>
                      </a:r>
                      <a:r>
                        <a:rPr lang="zh-CN" altLang="en-US" sz="1100" b="0">
                          <a:effectLst/>
                        </a:rPr>
                        <a:t>存储实际数据；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- 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NodeManager</a:t>
                      </a:r>
                      <a:r>
                        <a:rPr lang="en-US" sz="1100" b="0">
                          <a:effectLst/>
                        </a:rPr>
                        <a:t>：</a:t>
                      </a:r>
                      <a:r>
                        <a:rPr lang="zh-CN" altLang="en-US" sz="1100" b="0">
                          <a:effectLst/>
                        </a:rPr>
                        <a:t>管理本节点资源；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>
                          <a:effectLst/>
                        </a:rPr>
                        <a:t>- 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SecondaryNameNode</a:t>
                      </a:r>
                      <a:r>
                        <a:rPr lang="en-US" sz="1100" b="0">
                          <a:effectLst/>
                        </a:rPr>
                        <a:t>：</a:t>
                      </a:r>
                      <a:r>
                        <a:rPr lang="zh-CN" altLang="en-US" sz="1100" b="0">
                          <a:effectLst/>
                        </a:rPr>
                        <a:t>辅助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NameNode</a:t>
                      </a:r>
                      <a:r>
                        <a:rPr lang="zh-CN" altLang="en-US" sz="1100" b="0">
                          <a:effectLst/>
                        </a:rPr>
                        <a:t>合并编辑日志，减轻主节点负担。</a:t>
                      </a: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F046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904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509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B08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601663"/>
                  </a:ext>
                </a:extLst>
              </a:tr>
              <a:tr h="591214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hadoop03</a:t>
                      </a:r>
                      <a:endParaRPr lang="en-US" sz="1100" b="0">
                        <a:effectLst/>
                      </a:endParaRP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40C8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10D1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E051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805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100" b="0">
                          <a:effectLst/>
                        </a:rPr>
                        <a:t>从节点</a:t>
                      </a: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10D1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A04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50D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D0D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sz="1100" b="0" dirty="0">
                          <a:effectLst/>
                        </a:rPr>
                        <a:t>-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DataNode</a:t>
                      </a:r>
                      <a:r>
                        <a:rPr lang="zh-CN" altLang="en-US" sz="1100" b="0" dirty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：</a:t>
                      </a:r>
                      <a:r>
                        <a:rPr lang="zh-CN" altLang="en-US" sz="1100" b="0" dirty="0">
                          <a:effectLst/>
                        </a:rPr>
                        <a:t>存储实际数据；</a:t>
                      </a:r>
                    </a:p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100" b="0" dirty="0">
                          <a:effectLst/>
                        </a:rPr>
                        <a:t>-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NodeManager</a:t>
                      </a:r>
                      <a:r>
                        <a:rPr lang="zh-CN" altLang="en-US" sz="1100" b="0" dirty="0">
                          <a:solidFill>
                            <a:srgbClr val="000000"/>
                          </a:solidFill>
                          <a:effectLst/>
                          <a:latin typeface="Menlo"/>
                        </a:rPr>
                        <a:t>：</a:t>
                      </a:r>
                      <a:r>
                        <a:rPr lang="zh-CN" altLang="en-US" sz="1100" b="0" dirty="0">
                          <a:effectLst/>
                        </a:rPr>
                        <a:t>管理本节点资源。</a:t>
                      </a:r>
                    </a:p>
                  </a:txBody>
                  <a:tcPr marL="70946" marR="70946" marT="47297" marB="47297" anchor="ctr">
                    <a:lnL w="4229" cap="flat" cmpd="sng" algn="ctr">
                      <a:solidFill>
                        <a:srgbClr val="A04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B0EF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B08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A03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582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27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矩形 9"/>
          <p:cNvSpPr/>
          <p:nvPr/>
        </p:nvSpPr>
        <p:spPr>
          <a:xfrm>
            <a:off x="570319" y="1040732"/>
            <a:ext cx="10987195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1" name="矩形 12"/>
          <p:cNvSpPr/>
          <p:nvPr/>
        </p:nvSpPr>
        <p:spPr>
          <a:xfrm rot="5400000">
            <a:off x="-1087032" y="2696679"/>
            <a:ext cx="3429002" cy="114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2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3" name="文本框 11"/>
          <p:cNvSpPr txBox="1"/>
          <p:nvPr/>
        </p:nvSpPr>
        <p:spPr>
          <a:xfrm>
            <a:off x="1794661" y="1980945"/>
            <a:ext cx="8387377" cy="12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感谢聆听</a:t>
            </a:r>
          </a:p>
        </p:txBody>
      </p:sp>
      <p:sp>
        <p:nvSpPr>
          <p:cNvPr id="1048734" name="矩形 19"/>
          <p:cNvSpPr/>
          <p:nvPr/>
        </p:nvSpPr>
        <p:spPr>
          <a:xfrm>
            <a:off x="240631" y="954157"/>
            <a:ext cx="11678653" cy="565519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35" name="圆: 空心 20"/>
          <p:cNvSpPr/>
          <p:nvPr/>
        </p:nvSpPr>
        <p:spPr>
          <a:xfrm>
            <a:off x="10879423" y="385896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6" name="矩形 21"/>
          <p:cNvSpPr/>
          <p:nvPr/>
        </p:nvSpPr>
        <p:spPr>
          <a:xfrm>
            <a:off x="375735" y="4617571"/>
            <a:ext cx="11408444" cy="188825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：苏一涵</a:t>
            </a:r>
            <a:r>
              <a:rPr lang="zh-CN" altLang="en-US" dirty="0"/>
              <a:t>、陈昊睿、刘灵菲、陆浩楠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圆: 空心 25"/>
          <p:cNvSpPr/>
          <p:nvPr/>
        </p:nvSpPr>
        <p:spPr>
          <a:xfrm>
            <a:off x="4997696" y="386837"/>
            <a:ext cx="689529" cy="689529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01" name="矩形 3"/>
          <p:cNvSpPr/>
          <p:nvPr/>
        </p:nvSpPr>
        <p:spPr>
          <a:xfrm>
            <a:off x="240665" y="1283335"/>
            <a:ext cx="11678920" cy="532574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7" name="组合 8"/>
          <p:cNvGrpSpPr/>
          <p:nvPr/>
        </p:nvGrpSpPr>
        <p:grpSpPr>
          <a:xfrm>
            <a:off x="3449136" y="2206937"/>
            <a:ext cx="5233325" cy="689811"/>
            <a:chOff x="2659391" y="2310062"/>
            <a:chExt cx="6841131" cy="689811"/>
          </a:xfrm>
        </p:grpSpPr>
        <p:grpSp>
          <p:nvGrpSpPr>
            <p:cNvPr id="28" name="组合 6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048602" name="矩形 4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3" name="矩形 5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04" name="文本框 7"/>
            <p:cNvSpPr txBox="1"/>
            <p:nvPr/>
          </p:nvSpPr>
          <p:spPr>
            <a:xfrm>
              <a:off x="3309955" y="2362438"/>
              <a:ext cx="554000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项目名称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9" name="组合 9"/>
          <p:cNvGrpSpPr/>
          <p:nvPr/>
        </p:nvGrpSpPr>
        <p:grpSpPr>
          <a:xfrm>
            <a:off x="3449135" y="3063471"/>
            <a:ext cx="5233325" cy="689811"/>
            <a:chOff x="2659391" y="2310062"/>
            <a:chExt cx="6841131" cy="689811"/>
          </a:xfrm>
        </p:grpSpPr>
        <p:grpSp>
          <p:nvGrpSpPr>
            <p:cNvPr id="30" name="组合 1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048605" name="矩形 1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6" name="矩形 1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07" name="文本框 11"/>
            <p:cNvSpPr txBox="1"/>
            <p:nvPr/>
          </p:nvSpPr>
          <p:spPr>
            <a:xfrm>
              <a:off x="2730779" y="2362767"/>
              <a:ext cx="674861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小组成员及分工</a:t>
              </a:r>
            </a:p>
          </p:txBody>
        </p:sp>
      </p:grpSp>
      <p:grpSp>
        <p:nvGrpSpPr>
          <p:cNvPr id="31" name="组合 14"/>
          <p:cNvGrpSpPr/>
          <p:nvPr/>
        </p:nvGrpSpPr>
        <p:grpSpPr>
          <a:xfrm>
            <a:off x="3440389" y="3924598"/>
            <a:ext cx="5250815" cy="689811"/>
            <a:chOff x="2659391" y="2310062"/>
            <a:chExt cx="6863995" cy="689811"/>
          </a:xfrm>
          <a:solidFill>
            <a:schemeClr val="accent5">
              <a:lumMod val="75000"/>
            </a:schemeClr>
          </a:solidFill>
        </p:grpSpPr>
        <p:grpSp>
          <p:nvGrpSpPr>
            <p:cNvPr id="32" name="组合 15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048608" name="矩形 17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9" name="矩形 18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10" name="文本框 16"/>
            <p:cNvSpPr txBox="1"/>
            <p:nvPr/>
          </p:nvSpPr>
          <p:spPr>
            <a:xfrm>
              <a:off x="2730779" y="2420552"/>
              <a:ext cx="6792607" cy="52197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项目背景简要介绍</a:t>
              </a:r>
            </a:p>
          </p:txBody>
        </p:sp>
      </p:grpSp>
      <p:grpSp>
        <p:nvGrpSpPr>
          <p:cNvPr id="33" name="组合 19"/>
          <p:cNvGrpSpPr/>
          <p:nvPr/>
        </p:nvGrpSpPr>
        <p:grpSpPr>
          <a:xfrm>
            <a:off x="3431989" y="4764027"/>
            <a:ext cx="5234306" cy="689811"/>
            <a:chOff x="2659391" y="2310062"/>
            <a:chExt cx="6842413" cy="689811"/>
          </a:xfrm>
          <a:solidFill>
            <a:schemeClr val="accent5">
              <a:lumMod val="75000"/>
            </a:schemeClr>
          </a:solidFill>
        </p:grpSpPr>
        <p:grpSp>
          <p:nvGrpSpPr>
            <p:cNvPr id="34" name="组合 2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048611" name="矩形 2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12" name="矩形 2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13" name="文本框 21"/>
            <p:cNvSpPr txBox="1"/>
            <p:nvPr/>
          </p:nvSpPr>
          <p:spPr>
            <a:xfrm>
              <a:off x="2730779" y="2424362"/>
              <a:ext cx="6771025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项目设计和开发工具列表</a:t>
              </a:r>
            </a:p>
          </p:txBody>
        </p:sp>
      </p:grpSp>
      <p:sp>
        <p:nvSpPr>
          <p:cNvPr id="1048614" name="文本框 24"/>
          <p:cNvSpPr txBox="1"/>
          <p:nvPr/>
        </p:nvSpPr>
        <p:spPr>
          <a:xfrm>
            <a:off x="5409209" y="1437496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目录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16" name="矩形 27"/>
          <p:cNvSpPr/>
          <p:nvPr/>
        </p:nvSpPr>
        <p:spPr>
          <a:xfrm>
            <a:off x="375920" y="1450340"/>
            <a:ext cx="11408410" cy="515874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9">
            <a:extLst>
              <a:ext uri="{FF2B5EF4-FFF2-40B4-BE49-F238E27FC236}">
                <a16:creationId xmlns:a16="http://schemas.microsoft.com/office/drawing/2014/main" id="{231B80B6-087F-4039-11C6-5CEFC8A3E499}"/>
              </a:ext>
            </a:extLst>
          </p:cNvPr>
          <p:cNvGrpSpPr/>
          <p:nvPr/>
        </p:nvGrpSpPr>
        <p:grpSpPr>
          <a:xfrm>
            <a:off x="3431989" y="5603173"/>
            <a:ext cx="5234306" cy="689811"/>
            <a:chOff x="2659391" y="2310062"/>
            <a:chExt cx="6842413" cy="689811"/>
          </a:xfrm>
          <a:solidFill>
            <a:schemeClr val="accent5">
              <a:lumMod val="75000"/>
            </a:schemeClr>
          </a:solidFill>
        </p:grpSpPr>
        <p:grpSp>
          <p:nvGrpSpPr>
            <p:cNvPr id="3" name="组合 20">
              <a:extLst>
                <a:ext uri="{FF2B5EF4-FFF2-40B4-BE49-F238E27FC236}">
                  <a16:creationId xmlns:a16="http://schemas.microsoft.com/office/drawing/2014/main" id="{55CC055C-111B-6B0F-BF2F-0CF3E52D2F47}"/>
                </a:ext>
              </a:extLst>
            </p:cNvPr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5" name="矩形 22">
                <a:extLst>
                  <a:ext uri="{FF2B5EF4-FFF2-40B4-BE49-F238E27FC236}">
                    <a16:creationId xmlns:a16="http://schemas.microsoft.com/office/drawing/2014/main" id="{0688CE4F-1278-1240-2BC0-3E6751447A1B}"/>
                  </a:ext>
                </a:extLst>
              </p:cNvPr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6" name="矩形 23">
                <a:extLst>
                  <a:ext uri="{FF2B5EF4-FFF2-40B4-BE49-F238E27FC236}">
                    <a16:creationId xmlns:a16="http://schemas.microsoft.com/office/drawing/2014/main" id="{496E2B2C-895A-F616-5EDE-A496EB4EC860}"/>
                  </a:ext>
                </a:extLst>
              </p:cNvPr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" name="文本框 21">
              <a:extLst>
                <a:ext uri="{FF2B5EF4-FFF2-40B4-BE49-F238E27FC236}">
                  <a16:creationId xmlns:a16="http://schemas.microsoft.com/office/drawing/2014/main" id="{6F73A152-3785-3162-AFBB-50AFE7E10158}"/>
                </a:ext>
              </a:extLst>
            </p:cNvPr>
            <p:cNvSpPr txBox="1"/>
            <p:nvPr/>
          </p:nvSpPr>
          <p:spPr>
            <a:xfrm>
              <a:off x="2730779" y="2424362"/>
              <a:ext cx="6771025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项目进度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E96BF-6A59-2DA3-469C-381E835C0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40B39DFC-E5CB-20B6-FEAD-D0B4D2263874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19086442-70B1-59D4-46A0-FE3C3E6125D7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9">
            <a:extLst>
              <a:ext uri="{FF2B5EF4-FFF2-40B4-BE49-F238E27FC236}">
                <a16:creationId xmlns:a16="http://schemas.microsoft.com/office/drawing/2014/main" id="{4B71B9F8-D56A-B2D3-05D0-1CEF394AEB84}"/>
              </a:ext>
            </a:extLst>
          </p:cNvPr>
          <p:cNvGrpSpPr/>
          <p:nvPr/>
        </p:nvGrpSpPr>
        <p:grpSpPr>
          <a:xfrm>
            <a:off x="375735" y="1018283"/>
            <a:ext cx="6241042" cy="2286645"/>
            <a:chOff x="-817733" y="-416357"/>
            <a:chExt cx="8158443" cy="2286645"/>
          </a:xfrm>
        </p:grpSpPr>
        <p:grpSp>
          <p:nvGrpSpPr>
            <p:cNvPr id="38" name="组合 10">
              <a:extLst>
                <a:ext uri="{FF2B5EF4-FFF2-40B4-BE49-F238E27FC236}">
                  <a16:creationId xmlns:a16="http://schemas.microsoft.com/office/drawing/2014/main" id="{DD14249D-BC91-2601-4248-94BA30DD89EA}"/>
                </a:ext>
              </a:extLst>
            </p:cNvPr>
            <p:cNvGrpSpPr/>
            <p:nvPr/>
          </p:nvGrpSpPr>
          <p:grpSpPr>
            <a:xfrm>
              <a:off x="-817733" y="-416357"/>
              <a:ext cx="2317266" cy="689530"/>
              <a:chOff x="-5014114" y="-12519046"/>
              <a:chExt cx="3721645" cy="3429005"/>
            </a:xfrm>
          </p:grpSpPr>
          <p:sp>
            <p:nvSpPr>
              <p:cNvPr id="1048624" name="矩形 12">
                <a:extLst>
                  <a:ext uri="{FF2B5EF4-FFF2-40B4-BE49-F238E27FC236}">
                    <a16:creationId xmlns:a16="http://schemas.microsoft.com/office/drawing/2014/main" id="{59FC4FE4-5AE3-C93C-BAFF-6F36EA25B021}"/>
                  </a:ext>
                </a:extLst>
              </p:cNvPr>
              <p:cNvSpPr/>
              <p:nvPr/>
            </p:nvSpPr>
            <p:spPr>
              <a:xfrm>
                <a:off x="-4956962" y="-12519046"/>
                <a:ext cx="3664493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项目名称：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25" name="矩形 13">
                <a:extLst>
                  <a:ext uri="{FF2B5EF4-FFF2-40B4-BE49-F238E27FC236}">
                    <a16:creationId xmlns:a16="http://schemas.microsoft.com/office/drawing/2014/main" id="{BE932CFB-415A-88C7-509A-7968716662B7}"/>
                  </a:ext>
                </a:extLst>
              </p:cNvPr>
              <p:cNvSpPr/>
              <p:nvPr/>
            </p:nvSpPr>
            <p:spPr>
              <a:xfrm rot="5400000">
                <a:off x="-6671465" y="-10861692"/>
                <a:ext cx="3429002" cy="1142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26" name="文本框 11">
              <a:extLst>
                <a:ext uri="{FF2B5EF4-FFF2-40B4-BE49-F238E27FC236}">
                  <a16:creationId xmlns:a16="http://schemas.microsoft.com/office/drawing/2014/main" id="{56F5104F-7603-368F-B4B5-046477118322}"/>
                </a:ext>
              </a:extLst>
            </p:cNvPr>
            <p:cNvSpPr txBox="1"/>
            <p:nvPr/>
          </p:nvSpPr>
          <p:spPr>
            <a:xfrm>
              <a:off x="700542" y="1500956"/>
              <a:ext cx="6640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zh-CN" dirty="0"/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B925955C-5BAD-D450-304D-E1D4AB3E755D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125E20C0-1E2A-4AB0-9538-7A1889BBA035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0" name="矩形 5">
            <a:extLst>
              <a:ext uri="{FF2B5EF4-FFF2-40B4-BE49-F238E27FC236}">
                <a16:creationId xmlns:a16="http://schemas.microsoft.com/office/drawing/2014/main" id="{46CC33EB-88B5-BAEE-9CF9-410E8A2AF8AF}"/>
              </a:ext>
            </a:extLst>
          </p:cNvPr>
          <p:cNvSpPr/>
          <p:nvPr/>
        </p:nvSpPr>
        <p:spPr>
          <a:xfrm>
            <a:off x="816610" y="2935596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97154" name="图片 15">
            <a:extLst>
              <a:ext uri="{FF2B5EF4-FFF2-40B4-BE49-F238E27FC236}">
                <a16:creationId xmlns:a16="http://schemas.microsoft.com/office/drawing/2014/main" id="{CA293888-88E0-D5F5-4F79-637E34B24B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920" y="3080431"/>
            <a:ext cx="372110" cy="372110"/>
          </a:xfrm>
          <a:prstGeom prst="rect">
            <a:avLst/>
          </a:prstGeom>
          <a:noFill/>
        </p:spPr>
      </p:pic>
      <p:sp>
        <p:nvSpPr>
          <p:cNvPr id="3" name="矩形 3">
            <a:extLst>
              <a:ext uri="{FF2B5EF4-FFF2-40B4-BE49-F238E27FC236}">
                <a16:creationId xmlns:a16="http://schemas.microsoft.com/office/drawing/2014/main" id="{8C3DFCF4-477D-E70F-C27B-5B6269ED7E73}"/>
              </a:ext>
            </a:extLst>
          </p:cNvPr>
          <p:cNvSpPr/>
          <p:nvPr/>
        </p:nvSpPr>
        <p:spPr>
          <a:xfrm>
            <a:off x="402955" y="2829261"/>
            <a:ext cx="11336083" cy="21067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对电商用户行为数据的分析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64A5F608-AABB-6750-EA2F-3ECF053D8C23}"/>
              </a:ext>
            </a:extLst>
          </p:cNvPr>
          <p:cNvSpPr/>
          <p:nvPr/>
        </p:nvSpPr>
        <p:spPr>
          <a:xfrm>
            <a:off x="693547" y="3146230"/>
            <a:ext cx="10804905" cy="1515121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23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/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/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9"/>
          <p:cNvGrpSpPr/>
          <p:nvPr/>
        </p:nvGrpSpPr>
        <p:grpSpPr>
          <a:xfrm>
            <a:off x="375735" y="1018283"/>
            <a:ext cx="9886851" cy="1533659"/>
            <a:chOff x="-817733" y="-416357"/>
            <a:chExt cx="12924333" cy="1533659"/>
          </a:xfrm>
        </p:grpSpPr>
        <p:grpSp>
          <p:nvGrpSpPr>
            <p:cNvPr id="38" name="组合 10"/>
            <p:cNvGrpSpPr/>
            <p:nvPr/>
          </p:nvGrpSpPr>
          <p:grpSpPr>
            <a:xfrm>
              <a:off x="-817733" y="-416357"/>
              <a:ext cx="3219390" cy="689530"/>
              <a:chOff x="-5014114" y="-12519046"/>
              <a:chExt cx="5170501" cy="3429005"/>
            </a:xfrm>
          </p:grpSpPr>
          <p:sp>
            <p:nvSpPr>
              <p:cNvPr id="1048624" name="矩形 12"/>
              <p:cNvSpPr/>
              <p:nvPr/>
            </p:nvSpPr>
            <p:spPr>
              <a:xfrm>
                <a:off x="-4956960" y="-12519046"/>
                <a:ext cx="5113347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小组成员及分工：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25" name="矩形 13"/>
              <p:cNvSpPr/>
              <p:nvPr/>
            </p:nvSpPr>
            <p:spPr>
              <a:xfrm rot="5400000">
                <a:off x="-6671465" y="-10861692"/>
                <a:ext cx="3429002" cy="1142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26" name="文本框 11"/>
            <p:cNvSpPr txBox="1"/>
            <p:nvPr/>
          </p:nvSpPr>
          <p:spPr>
            <a:xfrm>
              <a:off x="1646627" y="409416"/>
              <a:ext cx="1045997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2000" dirty="0"/>
                <a:t>苏一涵：需求分析、概念设计（事实表，维度表）和逻辑设计明确各表字段、数据类型、分区规则，组织调配整体项目任务，汇报</a:t>
              </a:r>
            </a:p>
          </p:txBody>
        </p:sp>
      </p:grpSp>
      <p:sp>
        <p:nvSpPr>
          <p:cNvPr id="1048627" name="矩形 27"/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/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0" name="矩形 5"/>
          <p:cNvSpPr/>
          <p:nvPr/>
        </p:nvSpPr>
        <p:spPr>
          <a:xfrm>
            <a:off x="1393441" y="1887317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97154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121" y="2013682"/>
            <a:ext cx="372110" cy="372110"/>
          </a:xfrm>
          <a:prstGeom prst="rect">
            <a:avLst/>
          </a:prstGeom>
          <a:noFill/>
        </p:spPr>
      </p:pic>
      <p:sp>
        <p:nvSpPr>
          <p:cNvPr id="2" name="矩形 27">
            <a:extLst>
              <a:ext uri="{FF2B5EF4-FFF2-40B4-BE49-F238E27FC236}">
                <a16:creationId xmlns:a16="http://schemas.microsoft.com/office/drawing/2014/main" id="{7810AB7E-873C-38D2-FB6E-D7A3548F5E27}"/>
              </a:ext>
            </a:extLst>
          </p:cNvPr>
          <p:cNvSpPr/>
          <p:nvPr/>
        </p:nvSpPr>
        <p:spPr>
          <a:xfrm>
            <a:off x="2260920" y="1855877"/>
            <a:ext cx="8001666" cy="6908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C00DA5-3E90-DF21-3F0B-0EF460380595}"/>
              </a:ext>
            </a:extLst>
          </p:cNvPr>
          <p:cNvSpPr txBox="1"/>
          <p:nvPr/>
        </p:nvSpPr>
        <p:spPr>
          <a:xfrm>
            <a:off x="2259147" y="2959405"/>
            <a:ext cx="8221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陈昊睿：确认数据源，负责数据的</a:t>
            </a:r>
            <a:r>
              <a:rPr lang="en-US" altLang="zh-CN" sz="2000" dirty="0"/>
              <a:t>ETL</a:t>
            </a:r>
            <a:r>
              <a:rPr lang="zh-CN" altLang="zh-CN" sz="2000" dirty="0"/>
              <a:t>脚本开发与数据加载</a:t>
            </a:r>
          </a:p>
        </p:txBody>
      </p:sp>
      <p:sp>
        <p:nvSpPr>
          <p:cNvPr id="3" name="矩形 27">
            <a:extLst>
              <a:ext uri="{FF2B5EF4-FFF2-40B4-BE49-F238E27FC236}">
                <a16:creationId xmlns:a16="http://schemas.microsoft.com/office/drawing/2014/main" id="{BA65B445-398A-FB3B-FA88-EAA7B954F8B7}"/>
              </a:ext>
            </a:extLst>
          </p:cNvPr>
          <p:cNvSpPr/>
          <p:nvPr/>
        </p:nvSpPr>
        <p:spPr>
          <a:xfrm>
            <a:off x="2259147" y="2929966"/>
            <a:ext cx="8001666" cy="6908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矩形 27">
            <a:extLst>
              <a:ext uri="{FF2B5EF4-FFF2-40B4-BE49-F238E27FC236}">
                <a16:creationId xmlns:a16="http://schemas.microsoft.com/office/drawing/2014/main" id="{1B87A043-B9E3-9607-A54D-0CF42D8F8DF9}"/>
              </a:ext>
            </a:extLst>
          </p:cNvPr>
          <p:cNvSpPr/>
          <p:nvPr/>
        </p:nvSpPr>
        <p:spPr>
          <a:xfrm>
            <a:off x="2259147" y="4060363"/>
            <a:ext cx="8001666" cy="6908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矩形 27">
            <a:extLst>
              <a:ext uri="{FF2B5EF4-FFF2-40B4-BE49-F238E27FC236}">
                <a16:creationId xmlns:a16="http://schemas.microsoft.com/office/drawing/2014/main" id="{FA54183C-9FAF-AE97-0CA6-1B828AC629B7}"/>
              </a:ext>
            </a:extLst>
          </p:cNvPr>
          <p:cNvSpPr/>
          <p:nvPr/>
        </p:nvSpPr>
        <p:spPr>
          <a:xfrm>
            <a:off x="2259147" y="5148898"/>
            <a:ext cx="8001666" cy="6908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28DE20-0121-C1C3-BD28-AD79C9B21CD1}"/>
              </a:ext>
            </a:extLst>
          </p:cNvPr>
          <p:cNvSpPr txBox="1"/>
          <p:nvPr/>
        </p:nvSpPr>
        <p:spPr>
          <a:xfrm>
            <a:off x="2259147" y="4035440"/>
            <a:ext cx="78880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刘灵菲：数据分析可视化，负责编写分析 </a:t>
            </a:r>
            <a:r>
              <a:rPr lang="en-US" altLang="zh-CN" sz="2000" dirty="0"/>
              <a:t>SQL</a:t>
            </a:r>
            <a:r>
              <a:rPr lang="zh-CN" altLang="en-US" sz="2000" dirty="0"/>
              <a:t>完成可视化图表与结论报告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2B5FA6-6FE8-775B-BD1A-CB46ACE2D067}"/>
              </a:ext>
            </a:extLst>
          </p:cNvPr>
          <p:cNvSpPr txBox="1"/>
          <p:nvPr/>
        </p:nvSpPr>
        <p:spPr>
          <a:xfrm>
            <a:off x="2259147" y="5157981"/>
            <a:ext cx="8001666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陆浩楠：负责实验项目的整合测试，完成最终的汇报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ppt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4338-F30E-EFDB-35EC-AF32BC767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E863ADF5-D53A-531B-E3E5-3F07BCD058F9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E2EF8B31-3FC5-07A9-D02F-F2F3EF0D2E0F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40B077EB-F071-9017-62CF-1B86E9ECC51C}"/>
              </a:ext>
            </a:extLst>
          </p:cNvPr>
          <p:cNvGrpSpPr/>
          <p:nvPr/>
        </p:nvGrpSpPr>
        <p:grpSpPr>
          <a:xfrm>
            <a:off x="375735" y="1018283"/>
            <a:ext cx="2614864" cy="689530"/>
            <a:chOff x="-5014114" y="-12519046"/>
            <a:chExt cx="5489822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343A892E-D0BB-43B8-7E9C-CC6143CB7B0A}"/>
                </a:ext>
              </a:extLst>
            </p:cNvPr>
            <p:cNvSpPr/>
            <p:nvPr/>
          </p:nvSpPr>
          <p:spPr>
            <a:xfrm>
              <a:off x="-4956958" y="-12519046"/>
              <a:ext cx="5432666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项目背景简要介绍：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8E4EA319-BE1B-286B-4D01-7C1D8A98AC51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A2372292-F379-09AE-57C5-B456D403797C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F7A212B7-E3AC-FC4B-08DF-F26D72FC007E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0" name="矩形 5">
            <a:extLst>
              <a:ext uri="{FF2B5EF4-FFF2-40B4-BE49-F238E27FC236}">
                <a16:creationId xmlns:a16="http://schemas.microsoft.com/office/drawing/2014/main" id="{DD497CF5-4B7E-29C8-102F-7EEE2AC8034A}"/>
              </a:ext>
            </a:extLst>
          </p:cNvPr>
          <p:cNvSpPr/>
          <p:nvPr/>
        </p:nvSpPr>
        <p:spPr>
          <a:xfrm>
            <a:off x="1393441" y="1887317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97154" name="图片 15">
            <a:extLst>
              <a:ext uri="{FF2B5EF4-FFF2-40B4-BE49-F238E27FC236}">
                <a16:creationId xmlns:a16="http://schemas.microsoft.com/office/drawing/2014/main" id="{88475DFD-C246-0521-02FF-3BB3253F0C8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121" y="2013682"/>
            <a:ext cx="372110" cy="372110"/>
          </a:xfrm>
          <a:prstGeom prst="rect">
            <a:avLst/>
          </a:prstGeom>
          <a:noFill/>
        </p:spPr>
      </p:pic>
      <p:sp>
        <p:nvSpPr>
          <p:cNvPr id="2" name="矩形 27">
            <a:extLst>
              <a:ext uri="{FF2B5EF4-FFF2-40B4-BE49-F238E27FC236}">
                <a16:creationId xmlns:a16="http://schemas.microsoft.com/office/drawing/2014/main" id="{15006ACF-2E39-05E5-1C76-08E7762DE401}"/>
              </a:ext>
            </a:extLst>
          </p:cNvPr>
          <p:cNvSpPr/>
          <p:nvPr/>
        </p:nvSpPr>
        <p:spPr>
          <a:xfrm>
            <a:off x="2031869" y="1914394"/>
            <a:ext cx="3454532" cy="388600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随着数字经济的快速发展，电商行业已成为零售领域的核心支柱，用户行为数据成为平台优化运营、提升转化效率的核心资产。淘宝作为国内领先的电商平台，积累了海量用户浏览、收藏、加购、购买等行为数据，这些数据蕴含着用户消费偏好、商品热度分布、转化路径规律等关键业务信息，对精准营销、商品运营、用户留存具有重要指导意义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815F15-8B6E-5B18-AB2B-66B2C829B3DA}"/>
              </a:ext>
            </a:extLst>
          </p:cNvPr>
          <p:cNvSpPr txBox="1"/>
          <p:nvPr/>
        </p:nvSpPr>
        <p:spPr>
          <a:xfrm>
            <a:off x="2031867" y="2013682"/>
            <a:ext cx="3552187" cy="3578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数字经济的快速发展，电商行业已成为零售领域的核心支柱，用户行为数据成为平台优化运营、提升转化效率的核心资产。淘宝作为国内领先的电商平台，积累了海量用户浏览、收藏、加购、购买等行为数据，这些数据蕴含着用户消费偏好、商品热度分布、转化路径规律等关键业务信息，对精准营销、商品运营、用户留存具有重要指导意义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商业客户行为大数据智能分析系统 &gt; AI行为分析系统 &gt; 产品中心 &gt; 深圳市希德威科技发展有限公司">
            <a:extLst>
              <a:ext uri="{FF2B5EF4-FFF2-40B4-BE49-F238E27FC236}">
                <a16:creationId xmlns:a16="http://schemas.microsoft.com/office/drawing/2014/main" id="{4249AFCD-AE4C-96D9-05C9-9B63A426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53" y="2127913"/>
            <a:ext cx="6177874" cy="34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29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0189-8E5C-A134-5BA5-8C3A82CC0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AE1D2885-A0F9-4707-A27B-326E96409674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15F35A00-CC0C-23F7-F8E5-874B3492B30F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B0A0E513-30D8-061A-4189-04C2EDC1C7A9}"/>
              </a:ext>
            </a:extLst>
          </p:cNvPr>
          <p:cNvGrpSpPr/>
          <p:nvPr/>
        </p:nvGrpSpPr>
        <p:grpSpPr>
          <a:xfrm>
            <a:off x="375735" y="1018283"/>
            <a:ext cx="2614864" cy="689530"/>
            <a:chOff x="-5014114" y="-12519046"/>
            <a:chExt cx="5489822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19E0E92B-9A33-6B8E-DCCE-677B688EA84F}"/>
                </a:ext>
              </a:extLst>
            </p:cNvPr>
            <p:cNvSpPr/>
            <p:nvPr/>
          </p:nvSpPr>
          <p:spPr>
            <a:xfrm>
              <a:off x="-4956958" y="-12519046"/>
              <a:ext cx="5432666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项目背景简要介绍：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9B189424-BDF7-E6C4-E077-F5944B43D449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B0D97461-3124-F603-73B8-8C66CC61219C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D7845E93-D5F5-09D9-5088-B4146E697CF1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2097154" name="图片 15">
            <a:extLst>
              <a:ext uri="{FF2B5EF4-FFF2-40B4-BE49-F238E27FC236}">
                <a16:creationId xmlns:a16="http://schemas.microsoft.com/office/drawing/2014/main" id="{518D26B4-0FE8-2F19-371E-928E020469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121" y="2013682"/>
            <a:ext cx="372110" cy="372110"/>
          </a:xfrm>
          <a:prstGeom prst="rect">
            <a:avLst/>
          </a:prstGeom>
          <a:noFill/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4B9667E-C134-5B51-07DF-6FD119A25251}"/>
              </a:ext>
            </a:extLst>
          </p:cNvPr>
          <p:cNvSpPr txBox="1"/>
          <p:nvPr/>
        </p:nvSpPr>
        <p:spPr>
          <a:xfrm>
            <a:off x="2267945" y="1675385"/>
            <a:ext cx="7624023" cy="39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本项目选取</a:t>
            </a:r>
            <a:r>
              <a:rPr lang="zh-CN" altLang="en-US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阿里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天池公开数据集《淘宝用户行为数据集》</a:t>
            </a:r>
            <a:r>
              <a:rPr lang="zh-CN" altLang="en-US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来进行分析</a:t>
            </a:r>
            <a:endParaRPr lang="zh-CN" altLang="zh-CN" sz="1200" kern="100" dirty="0">
              <a:effectLst/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083A84-0683-131F-EDD1-6EFD17F2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599" y="2051931"/>
            <a:ext cx="4724040" cy="10743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EECCF1-BE49-0FF5-4C4F-C0D21E5A93B3}"/>
              </a:ext>
            </a:extLst>
          </p:cNvPr>
          <p:cNvSpPr txBox="1"/>
          <p:nvPr/>
        </p:nvSpPr>
        <p:spPr>
          <a:xfrm>
            <a:off x="724449" y="3854045"/>
            <a:ext cx="4976667" cy="1985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作为核心数据源，该数据集包含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1000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条真实用户行为记录，涵盖用户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）、商品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itemid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）、商品类目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categoryid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）、行为类型（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pv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浏览、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buy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购买、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cart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加购、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fav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收藏）、时间戳（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timestamp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）五大核心字段，数据真实且覆盖电商核心业务场景。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淘宝用户行为分析 - 知乎">
            <a:extLst>
              <a:ext uri="{FF2B5EF4-FFF2-40B4-BE49-F238E27FC236}">
                <a16:creationId xmlns:a16="http://schemas.microsoft.com/office/drawing/2014/main" id="{2348C15B-FD4D-FF36-BD0A-992C69BE1A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1"/>
          <a:stretch>
            <a:fillRect/>
          </a:stretch>
        </p:blipFill>
        <p:spPr bwMode="auto">
          <a:xfrm>
            <a:off x="5851217" y="3300612"/>
            <a:ext cx="5512199" cy="3112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直接连接符 30">
            <a:extLst>
              <a:ext uri="{FF2B5EF4-FFF2-40B4-BE49-F238E27FC236}">
                <a16:creationId xmlns:a16="http://schemas.microsoft.com/office/drawing/2014/main" id="{8237897B-AF71-5CFC-157D-F44A77BE0FF2}"/>
              </a:ext>
            </a:extLst>
          </p:cNvPr>
          <p:cNvCxnSpPr/>
          <p:nvPr/>
        </p:nvCxnSpPr>
        <p:spPr>
          <a:xfrm>
            <a:off x="240631" y="3221580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53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51EB-2196-9758-D607-8921B538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B0B4353D-E026-0552-FCD8-123397046FA6}"/>
              </a:ext>
            </a:extLst>
          </p:cNvPr>
          <p:cNvSpPr/>
          <p:nvPr/>
        </p:nvSpPr>
        <p:spPr>
          <a:xfrm>
            <a:off x="7654375" y="352175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81A2D955-726A-8CE3-C700-CA48CC48D4BC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D09F4694-A5B9-5588-46C1-F3876FC5C804}"/>
              </a:ext>
            </a:extLst>
          </p:cNvPr>
          <p:cNvGrpSpPr/>
          <p:nvPr/>
        </p:nvGrpSpPr>
        <p:grpSpPr>
          <a:xfrm>
            <a:off x="375735" y="1018283"/>
            <a:ext cx="2614864" cy="689530"/>
            <a:chOff x="-5014114" y="-12519046"/>
            <a:chExt cx="5489822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9116BAD1-A535-292D-C1E8-26A63808FA80}"/>
                </a:ext>
              </a:extLst>
            </p:cNvPr>
            <p:cNvSpPr/>
            <p:nvPr/>
          </p:nvSpPr>
          <p:spPr>
            <a:xfrm>
              <a:off x="-4956958" y="-12519046"/>
              <a:ext cx="5432666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项目背景简要介绍：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8B34C180-2E69-1194-E995-3557AE7C6BA3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21391681-4BDF-B60F-E679-90AA070393E2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2ABACBB4-52ED-BD69-C123-A95420B4C2F9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2097154" name="图片 15">
            <a:extLst>
              <a:ext uri="{FF2B5EF4-FFF2-40B4-BE49-F238E27FC236}">
                <a16:creationId xmlns:a16="http://schemas.microsoft.com/office/drawing/2014/main" id="{35771143-7390-5706-4F27-82224839C7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121" y="2013682"/>
            <a:ext cx="372110" cy="372110"/>
          </a:xfrm>
          <a:prstGeom prst="rect">
            <a:avLst/>
          </a:prstGeom>
          <a:noFill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F526D0-8897-FA42-7550-1770766CC358}"/>
              </a:ext>
            </a:extLst>
          </p:cNvPr>
          <p:cNvSpPr txBox="1"/>
          <p:nvPr/>
        </p:nvSpPr>
        <p:spPr>
          <a:xfrm>
            <a:off x="589632" y="1863079"/>
            <a:ext cx="3050049" cy="4534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基于该数据集构建电商用户行为分析数据仓库，旨在通过数仓分层设计、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ETL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数据处理、多维分析等技术手段，系统挖掘用户行为规律、商品热度特征及转化效率瓶颈，为电商平台的运营决策（如精准推荐、活动策划、库存优化）提供数据支撑，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也对我们这学期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ooad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的项目设计有所帮助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同时践行数据仓库 “需求分析→设计→实现→分析” 的完整开发流程，达成课程实践目标。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电商用户行为分析 - 知乎">
            <a:extLst>
              <a:ext uri="{FF2B5EF4-FFF2-40B4-BE49-F238E27FC236}">
                <a16:creationId xmlns:a16="http://schemas.microsoft.com/office/drawing/2014/main" id="{4D4255A1-96C8-210F-0CE6-579A48967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6"/>
          <a:stretch>
            <a:fillRect/>
          </a:stretch>
        </p:blipFill>
        <p:spPr bwMode="auto">
          <a:xfrm>
            <a:off x="3774785" y="2207363"/>
            <a:ext cx="7620000" cy="363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21">
            <a:extLst>
              <a:ext uri="{FF2B5EF4-FFF2-40B4-BE49-F238E27FC236}">
                <a16:creationId xmlns:a16="http://schemas.microsoft.com/office/drawing/2014/main" id="{BFD62DF6-B344-C837-17B1-6B7559A29558}"/>
              </a:ext>
            </a:extLst>
          </p:cNvPr>
          <p:cNvSpPr/>
          <p:nvPr/>
        </p:nvSpPr>
        <p:spPr>
          <a:xfrm rot="5400000" flipV="1">
            <a:off x="915568" y="3754492"/>
            <a:ext cx="5448223" cy="544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073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6BC62-8103-1E58-764C-0D3290A0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7D12A50D-A29A-B378-8379-4DF3894BC5A1}"/>
              </a:ext>
            </a:extLst>
          </p:cNvPr>
          <p:cNvSpPr/>
          <p:nvPr/>
        </p:nvSpPr>
        <p:spPr>
          <a:xfrm>
            <a:off x="8220776" y="377846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7DC9E07B-E30A-818F-7A84-174467A675D8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588BC8AE-4BA8-E97F-B862-DD2119DD2978}"/>
              </a:ext>
            </a:extLst>
          </p:cNvPr>
          <p:cNvGrpSpPr/>
          <p:nvPr/>
        </p:nvGrpSpPr>
        <p:grpSpPr>
          <a:xfrm>
            <a:off x="375735" y="1018283"/>
            <a:ext cx="3401112" cy="689530"/>
            <a:chOff x="-5014114" y="-12519046"/>
            <a:chExt cx="7140526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76FBDD62-7083-98FF-7DC0-905D2D7262BB}"/>
                </a:ext>
              </a:extLst>
            </p:cNvPr>
            <p:cNvSpPr/>
            <p:nvPr/>
          </p:nvSpPr>
          <p:spPr>
            <a:xfrm>
              <a:off x="-4956962" y="-12519046"/>
              <a:ext cx="7083374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项目设计和开发工具列表：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7130F36F-9AE8-7D3E-FB20-78EC5667A0C2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C4C1058F-7520-238E-E8CC-01A0F2A7B85F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8BFEA993-9C78-4721-CB31-57CBCB18B729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" name="直接连接符 30">
            <a:extLst>
              <a:ext uri="{FF2B5EF4-FFF2-40B4-BE49-F238E27FC236}">
                <a16:creationId xmlns:a16="http://schemas.microsoft.com/office/drawing/2014/main" id="{01A7C751-13D5-773F-B9B4-4B8DADB6D9A2}"/>
              </a:ext>
            </a:extLst>
          </p:cNvPr>
          <p:cNvCxnSpPr/>
          <p:nvPr/>
        </p:nvCxnSpPr>
        <p:spPr>
          <a:xfrm>
            <a:off x="375734" y="2071142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1">
            <a:extLst>
              <a:ext uri="{FF2B5EF4-FFF2-40B4-BE49-F238E27FC236}">
                <a16:creationId xmlns:a16="http://schemas.microsoft.com/office/drawing/2014/main" id="{34089028-8852-0089-F8FE-BF63DD7B8DD1}"/>
              </a:ext>
            </a:extLst>
          </p:cNvPr>
          <p:cNvSpPr/>
          <p:nvPr/>
        </p:nvSpPr>
        <p:spPr>
          <a:xfrm rot="5400000" flipV="1">
            <a:off x="500872" y="4272433"/>
            <a:ext cx="4538205" cy="766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6" name="椭圆 31">
            <a:extLst>
              <a:ext uri="{FF2B5EF4-FFF2-40B4-BE49-F238E27FC236}">
                <a16:creationId xmlns:a16="http://schemas.microsoft.com/office/drawing/2014/main" id="{EBFBA86F-77A6-EBDA-A3C2-4D55EDCE2D18}"/>
              </a:ext>
            </a:extLst>
          </p:cNvPr>
          <p:cNvSpPr/>
          <p:nvPr/>
        </p:nvSpPr>
        <p:spPr>
          <a:xfrm>
            <a:off x="1293784" y="1855877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32">
            <a:extLst>
              <a:ext uri="{FF2B5EF4-FFF2-40B4-BE49-F238E27FC236}">
                <a16:creationId xmlns:a16="http://schemas.microsoft.com/office/drawing/2014/main" id="{EEE0007C-310A-2914-6ABB-D2DA8A16B3F0}"/>
              </a:ext>
            </a:extLst>
          </p:cNvPr>
          <p:cNvSpPr/>
          <p:nvPr/>
        </p:nvSpPr>
        <p:spPr>
          <a:xfrm>
            <a:off x="3888779" y="1838056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34E996-FB77-B20C-17DA-D78D1197772C}"/>
              </a:ext>
            </a:extLst>
          </p:cNvPr>
          <p:cNvSpPr txBox="1"/>
          <p:nvPr/>
        </p:nvSpPr>
        <p:spPr>
          <a:xfrm>
            <a:off x="1013130" y="2283191"/>
            <a:ext cx="1132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StarUML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9F1822-8167-0CC5-E388-695E329F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9" y="2778779"/>
            <a:ext cx="1842121" cy="17551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55AA622-D4B5-64B4-D3D7-283EF19F9B3E}"/>
              </a:ext>
            </a:extLst>
          </p:cNvPr>
          <p:cNvSpPr txBox="1"/>
          <p:nvPr/>
        </p:nvSpPr>
        <p:spPr>
          <a:xfrm>
            <a:off x="755592" y="4595273"/>
            <a:ext cx="1575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用于绘制事实表和维度表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94F175-2BB1-9A9A-B5EC-E4472462A58B}"/>
              </a:ext>
            </a:extLst>
          </p:cNvPr>
          <p:cNvSpPr txBox="1"/>
          <p:nvPr/>
        </p:nvSpPr>
        <p:spPr>
          <a:xfrm>
            <a:off x="3588275" y="2297670"/>
            <a:ext cx="129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WindTerm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2E4FF7F-71FE-45C6-D38E-55881936B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56" y="2667002"/>
            <a:ext cx="1859221" cy="278088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F284499-7A33-CCCE-4056-327514C99B42}"/>
              </a:ext>
            </a:extLst>
          </p:cNvPr>
          <p:cNvSpPr txBox="1"/>
          <p:nvPr/>
        </p:nvSpPr>
        <p:spPr>
          <a:xfrm>
            <a:off x="3312582" y="5470385"/>
            <a:ext cx="2208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Hadoop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集群</a:t>
            </a:r>
            <a:endParaRPr lang="zh-CN" altLang="en-US" dirty="0"/>
          </a:p>
        </p:txBody>
      </p:sp>
      <p:sp>
        <p:nvSpPr>
          <p:cNvPr id="23" name="矩形 21">
            <a:extLst>
              <a:ext uri="{FF2B5EF4-FFF2-40B4-BE49-F238E27FC236}">
                <a16:creationId xmlns:a16="http://schemas.microsoft.com/office/drawing/2014/main" id="{F94E58DC-8FFF-075D-893F-88CED667D1DD}"/>
              </a:ext>
            </a:extLst>
          </p:cNvPr>
          <p:cNvSpPr/>
          <p:nvPr/>
        </p:nvSpPr>
        <p:spPr>
          <a:xfrm rot="5400000" flipV="1">
            <a:off x="3238413" y="4272432"/>
            <a:ext cx="4538205" cy="766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25" name="椭圆 31">
            <a:extLst>
              <a:ext uri="{FF2B5EF4-FFF2-40B4-BE49-F238E27FC236}">
                <a16:creationId xmlns:a16="http://schemas.microsoft.com/office/drawing/2014/main" id="{BA2EA84B-753A-69D7-01BB-9F0978C0D994}"/>
              </a:ext>
            </a:extLst>
          </p:cNvPr>
          <p:cNvSpPr/>
          <p:nvPr/>
        </p:nvSpPr>
        <p:spPr>
          <a:xfrm>
            <a:off x="6468040" y="1886525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54C4712-6554-3326-9F2E-B4300AA3C946}"/>
              </a:ext>
            </a:extLst>
          </p:cNvPr>
          <p:cNvSpPr txBox="1"/>
          <p:nvPr/>
        </p:nvSpPr>
        <p:spPr>
          <a:xfrm>
            <a:off x="5663856" y="231700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Hive-on-Spark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环境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012CE2-6227-C643-52E8-3DF0284A9E89}"/>
              </a:ext>
            </a:extLst>
          </p:cNvPr>
          <p:cNvSpPr txBox="1"/>
          <p:nvPr/>
        </p:nvSpPr>
        <p:spPr>
          <a:xfrm>
            <a:off x="5540270" y="3340423"/>
            <a:ext cx="26805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Hive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中集成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Spark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Hive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既作为元数据存储，又负责解析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HQL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语句，将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Hive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的运行引擎更换为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Spark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，速度更快</a:t>
            </a:r>
            <a:endParaRPr lang="zh-CN" altLang="en-US" dirty="0"/>
          </a:p>
        </p:txBody>
      </p:sp>
      <p:sp>
        <p:nvSpPr>
          <p:cNvPr id="31" name="矩形 21">
            <a:extLst>
              <a:ext uri="{FF2B5EF4-FFF2-40B4-BE49-F238E27FC236}">
                <a16:creationId xmlns:a16="http://schemas.microsoft.com/office/drawing/2014/main" id="{1455D1D4-74A2-F664-197E-550AD31F3CA7}"/>
              </a:ext>
            </a:extLst>
          </p:cNvPr>
          <p:cNvSpPr/>
          <p:nvPr/>
        </p:nvSpPr>
        <p:spPr>
          <a:xfrm rot="5400000" flipV="1">
            <a:off x="5899312" y="4291404"/>
            <a:ext cx="4538205" cy="766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32" name="椭圆 32">
            <a:extLst>
              <a:ext uri="{FF2B5EF4-FFF2-40B4-BE49-F238E27FC236}">
                <a16:creationId xmlns:a16="http://schemas.microsoft.com/office/drawing/2014/main" id="{770420D5-8FAC-4D74-0135-15F9389BE5E5}"/>
              </a:ext>
            </a:extLst>
          </p:cNvPr>
          <p:cNvSpPr/>
          <p:nvPr/>
        </p:nvSpPr>
        <p:spPr>
          <a:xfrm>
            <a:off x="9664601" y="1886525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407566-7351-5510-985A-AC890BA9DAC7}"/>
              </a:ext>
            </a:extLst>
          </p:cNvPr>
          <p:cNvSpPr txBox="1"/>
          <p:nvPr/>
        </p:nvSpPr>
        <p:spPr>
          <a:xfrm>
            <a:off x="8649246" y="2721781"/>
            <a:ext cx="2575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：数据库管理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532E6F6-AE02-C478-612A-831CDAE9392A}"/>
              </a:ext>
            </a:extLst>
          </p:cNvPr>
          <p:cNvSpPr txBox="1"/>
          <p:nvPr/>
        </p:nvSpPr>
        <p:spPr>
          <a:xfrm>
            <a:off x="8473861" y="3693913"/>
            <a:ext cx="3017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DataX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：将异构数据</a:t>
            </a:r>
            <a:r>
              <a:rPr lang="zh-CN" altLang="zh-CN" dirty="0"/>
              <a:t>同步到</a:t>
            </a:r>
            <a:r>
              <a:rPr lang="en-US" altLang="zh-CN" dirty="0"/>
              <a:t>MySQL</a:t>
            </a:r>
            <a:r>
              <a:rPr lang="zh-CN" altLang="zh-CN" dirty="0"/>
              <a:t>数据库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9BF17FA-E847-A2DD-3FB8-1D8D06293004}"/>
              </a:ext>
            </a:extLst>
          </p:cNvPr>
          <p:cNvSpPr txBox="1"/>
          <p:nvPr/>
        </p:nvSpPr>
        <p:spPr>
          <a:xfrm>
            <a:off x="8426512" y="4918438"/>
            <a:ext cx="3272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QuickBI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dirty="0"/>
              <a:t>完成数据可视化处理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C15556D-05DF-FEA3-CA20-198DD40E7D6B}"/>
              </a:ext>
            </a:extLst>
          </p:cNvPr>
          <p:cNvSpPr txBox="1"/>
          <p:nvPr/>
        </p:nvSpPr>
        <p:spPr>
          <a:xfrm>
            <a:off x="9664601" y="58397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131100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C80A-426D-8DCA-ECB0-89E3513C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A230C03D-8D93-7E77-0BB4-3480B632EA63}"/>
              </a:ext>
            </a:extLst>
          </p:cNvPr>
          <p:cNvSpPr/>
          <p:nvPr/>
        </p:nvSpPr>
        <p:spPr>
          <a:xfrm>
            <a:off x="8220776" y="377846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68E5D578-C668-6329-321C-E162205AD8B8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613AA39E-F0A5-259E-1776-85328A8B2790}"/>
              </a:ext>
            </a:extLst>
          </p:cNvPr>
          <p:cNvGrpSpPr/>
          <p:nvPr/>
        </p:nvGrpSpPr>
        <p:grpSpPr>
          <a:xfrm>
            <a:off x="375735" y="1018283"/>
            <a:ext cx="1531787" cy="689530"/>
            <a:chOff x="-5014114" y="-12519046"/>
            <a:chExt cx="3215938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62DA842D-CA62-ED3F-7A0C-749E202756F9}"/>
                </a:ext>
              </a:extLst>
            </p:cNvPr>
            <p:cNvSpPr/>
            <p:nvPr/>
          </p:nvSpPr>
          <p:spPr>
            <a:xfrm>
              <a:off x="-4956962" y="-12519046"/>
              <a:ext cx="3158786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000" b="1" dirty="0">
                  <a:solidFill>
                    <a:schemeClr val="bg1"/>
                  </a:solidFill>
                  <a:latin typeface="思源黑体 CN Regular"/>
                  <a:ea typeface="思源黑体 CN Light" panose="02010600030101010101" charset="-122"/>
                </a:rPr>
                <a:t>项目进度</a:t>
              </a:r>
              <a:r>
                <a:rPr lang="zh-CN" altLang="en-US" sz="2000" b="1" dirty="0">
                  <a:solidFill>
                    <a:prstClr val="white"/>
                  </a:solidFill>
                  <a:latin typeface="思源黑体 CN Regular"/>
                  <a:ea typeface="思源黑体 CN Light" panose="02010600030101010101" charset="-122"/>
                </a:rPr>
                <a:t>：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Light" panose="02010600030101010101" charset="-122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6EE8961D-9B49-8422-245B-C2778DF50CDD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4CF3FE4D-55F6-B52E-1A86-E51435370C70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F2D690A6-0E61-2213-B657-973893A617B9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F77B883-B82D-FE33-FDC6-2026D1FB9605}"/>
              </a:ext>
            </a:extLst>
          </p:cNvPr>
          <p:cNvSpPr txBox="1"/>
          <p:nvPr/>
        </p:nvSpPr>
        <p:spPr>
          <a:xfrm>
            <a:off x="9664601" y="58397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2EDFC6-F116-50D0-F545-9004FCA48235}"/>
              </a:ext>
            </a:extLst>
          </p:cNvPr>
          <p:cNvSpPr txBox="1"/>
          <p:nvPr/>
        </p:nvSpPr>
        <p:spPr>
          <a:xfrm>
            <a:off x="402955" y="1707726"/>
            <a:ext cx="6094520" cy="39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已经完成项目分工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50A77E-A7AE-8759-20CF-13C86AC0BAB4}"/>
              </a:ext>
            </a:extLst>
          </p:cNvPr>
          <p:cNvSpPr txBox="1"/>
          <p:nvPr/>
        </p:nvSpPr>
        <p:spPr>
          <a:xfrm>
            <a:off x="1187975" y="2534212"/>
            <a:ext cx="6094520" cy="81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根据数据源和需求分析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初步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构建好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事实表和维度表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F45C99-60BC-B558-BD11-9C965FCB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39" y="1488829"/>
            <a:ext cx="6173536" cy="485870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9837A1F-D318-F8CE-4501-969AAE07750C}"/>
              </a:ext>
            </a:extLst>
          </p:cNvPr>
          <p:cNvSpPr txBox="1"/>
          <p:nvPr/>
        </p:nvSpPr>
        <p:spPr>
          <a:xfrm>
            <a:off x="743776" y="3918181"/>
            <a:ext cx="4179163" cy="1030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因为天池的数据集商品只有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，所以商品类目这边暂定引入《淘宝商品类目数据集》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8FCCC27-B2B1-1013-3CA9-C4107C7AB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77" y="4990334"/>
            <a:ext cx="4699000" cy="13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59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Y3ZjY2ZDIwMzliNTMxYzNmNTM0NDdhZjhiYjg0ODgifQ=="/>
</p:tagLst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902</Words>
  <Application>Microsoft Office PowerPoint</Application>
  <PresentationFormat>宽屏</PresentationFormat>
  <Paragraphs>78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思源黑体 CN Light</vt:lpstr>
      <vt:lpstr>等线</vt:lpstr>
      <vt:lpstr>-apple-system</vt:lpstr>
      <vt:lpstr>思源黑体 CN Regular</vt:lpstr>
      <vt:lpstr>Calibri</vt:lpstr>
      <vt:lpstr>思源黑体 CN Medium</vt:lpstr>
      <vt:lpstr>Arial</vt:lpstr>
      <vt:lpstr>Menlo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一涵 苏</cp:lastModifiedBy>
  <cp:revision>19</cp:revision>
  <dcterms:created xsi:type="dcterms:W3CDTF">2024-06-01T03:12:47Z</dcterms:created>
  <dcterms:modified xsi:type="dcterms:W3CDTF">2025-11-12T10:47:39Z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51a8f69d03f9450da727c2218f56a824_23</vt:lpwstr>
  </property>
  <property fmtid="{D5CDD505-2E9C-101B-9397-08002B2CF9AE}" pid="3" name="KSOProductBuildVer">
    <vt:lpwstr>2052-12.1.0.16929</vt:lpwstr>
  </property>
</Properties>
</file>